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881" r:id="rId5"/>
    <p:sldId id="422" r:id="rId6"/>
    <p:sldId id="423" r:id="rId7"/>
    <p:sldId id="424" r:id="rId8"/>
    <p:sldId id="490" r:id="rId9"/>
    <p:sldId id="880" r:id="rId10"/>
    <p:sldId id="856" r:id="rId11"/>
    <p:sldId id="935" r:id="rId12"/>
    <p:sldId id="807" r:id="rId13"/>
    <p:sldId id="900" r:id="rId14"/>
    <p:sldId id="927" r:id="rId15"/>
    <p:sldId id="928" r:id="rId16"/>
    <p:sldId id="909" r:id="rId17"/>
    <p:sldId id="933" r:id="rId18"/>
    <p:sldId id="901" r:id="rId19"/>
    <p:sldId id="902" r:id="rId20"/>
    <p:sldId id="904" r:id="rId21"/>
    <p:sldId id="905" r:id="rId22"/>
    <p:sldId id="936" r:id="rId23"/>
    <p:sldId id="848" r:id="rId24"/>
    <p:sldId id="849" r:id="rId25"/>
    <p:sldId id="850" r:id="rId26"/>
    <p:sldId id="937" r:id="rId27"/>
    <p:sldId id="908" r:id="rId28"/>
    <p:sldId id="910" r:id="rId29"/>
    <p:sldId id="911" r:id="rId30"/>
    <p:sldId id="912" r:id="rId31"/>
    <p:sldId id="913" r:id="rId32"/>
    <p:sldId id="914" r:id="rId33"/>
    <p:sldId id="915" r:id="rId34"/>
    <p:sldId id="916" r:id="rId35"/>
    <p:sldId id="917" r:id="rId36"/>
    <p:sldId id="918" r:id="rId37"/>
    <p:sldId id="919" r:id="rId38"/>
    <p:sldId id="934" r:id="rId39"/>
    <p:sldId id="921" r:id="rId40"/>
    <p:sldId id="922" r:id="rId41"/>
  </p:sldIdLst>
  <p:sldSz cx="12192000" cy="6858000"/>
  <p:notesSz cx="6797675" cy="9929813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8179AD42-B273-4D1A-A1E2-9D6AF0340A42}">
          <p14:sldIdLst>
            <p14:sldId id="881"/>
            <p14:sldId id="422"/>
            <p14:sldId id="423"/>
            <p14:sldId id="424"/>
            <p14:sldId id="490"/>
            <p14:sldId id="880"/>
            <p14:sldId id="856"/>
            <p14:sldId id="935"/>
            <p14:sldId id="807"/>
            <p14:sldId id="900"/>
            <p14:sldId id="927"/>
            <p14:sldId id="928"/>
            <p14:sldId id="909"/>
            <p14:sldId id="933"/>
            <p14:sldId id="901"/>
            <p14:sldId id="902"/>
            <p14:sldId id="904"/>
            <p14:sldId id="905"/>
            <p14:sldId id="936"/>
            <p14:sldId id="848"/>
            <p14:sldId id="849"/>
            <p14:sldId id="850"/>
            <p14:sldId id="937"/>
            <p14:sldId id="908"/>
            <p14:sldId id="910"/>
            <p14:sldId id="911"/>
            <p14:sldId id="912"/>
            <p14:sldId id="913"/>
            <p14:sldId id="914"/>
            <p14:sldId id="915"/>
            <p14:sldId id="916"/>
            <p14:sldId id="917"/>
            <p14:sldId id="918"/>
            <p14:sldId id="919"/>
            <p14:sldId id="934"/>
            <p14:sldId id="921"/>
            <p14:sldId id="9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38" autoAdjust="0"/>
    <p:restoredTop sz="94374" autoAdjust="0"/>
  </p:normalViewPr>
  <p:slideViewPr>
    <p:cSldViewPr snapToGrid="0">
      <p:cViewPr>
        <p:scale>
          <a:sx n="66" d="100"/>
          <a:sy n="66" d="100"/>
        </p:scale>
        <p:origin x="107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9263E941-DE0C-403B-8EFB-F14FC8436E0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1588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DAA78519-2342-465A-A677-4B0D1989A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89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52017" y="1"/>
            <a:ext cx="2945659" cy="498215"/>
          </a:xfrm>
          <a:prstGeom prst="rect">
            <a:avLst/>
          </a:prstGeom>
        </p:spPr>
        <p:txBody>
          <a:bodyPr vert="horz" lIns="91438" tIns="45719" rIns="91438" bIns="45719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76" y="1"/>
            <a:ext cx="2945659" cy="498215"/>
          </a:xfrm>
          <a:prstGeom prst="rect">
            <a:avLst/>
          </a:prstGeom>
        </p:spPr>
        <p:txBody>
          <a:bodyPr vert="horz" lIns="91438" tIns="45719" rIns="91438" bIns="45719" rtlCol="1"/>
          <a:lstStyle>
            <a:lvl1pPr algn="l">
              <a:defRPr sz="1200"/>
            </a:lvl1pPr>
          </a:lstStyle>
          <a:p>
            <a:fld id="{4BA95F7D-98B5-4B3F-8F1B-6D86BBF3D628}" type="datetimeFigureOut">
              <a:rPr lang="ar-KW" smtClean="0"/>
              <a:pPr/>
              <a:t>19/09/1445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9" rIns="91438" bIns="45719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3"/>
            <a:ext cx="5438140" cy="3909865"/>
          </a:xfrm>
          <a:prstGeom prst="rect">
            <a:avLst/>
          </a:prstGeom>
        </p:spPr>
        <p:txBody>
          <a:bodyPr vert="horz" lIns="91438" tIns="45719" rIns="91438" bIns="45719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52017" y="9431600"/>
            <a:ext cx="2945659" cy="498215"/>
          </a:xfrm>
          <a:prstGeom prst="rect">
            <a:avLst/>
          </a:prstGeom>
        </p:spPr>
        <p:txBody>
          <a:bodyPr vert="horz" lIns="91438" tIns="45719" rIns="91438" bIns="45719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76" y="9431600"/>
            <a:ext cx="2945659" cy="498215"/>
          </a:xfrm>
          <a:prstGeom prst="rect">
            <a:avLst/>
          </a:prstGeom>
        </p:spPr>
        <p:txBody>
          <a:bodyPr vert="horz" lIns="91438" tIns="45719" rIns="91438" bIns="45719" rtlCol="1" anchor="b"/>
          <a:lstStyle>
            <a:lvl1pPr algn="l">
              <a:defRPr sz="1200"/>
            </a:lvl1pPr>
          </a:lstStyle>
          <a:p>
            <a:fld id="{B9F02963-B3ED-40DA-A676-9BB8FA46F99E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6019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19/09/1445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43162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19/09/1445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1911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19/09/1445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51927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19/09/1445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4699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19/09/1445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13081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19/09/1445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1306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19/09/1445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1728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19/09/1445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20520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19/09/1445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039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19/09/1445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487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19/09/1445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995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79534-5778-4281-A2F6-E8DA0ED7EBFC}" type="datetimeFigureOut">
              <a:rPr lang="ar-KW" smtClean="0"/>
              <a:pPr/>
              <a:t>19/09/1445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0224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anar.redsoft.org/EducationShow.aspx?edu=643&amp;tp=28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interest.fr/pin/107593878592138313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04112" y="332656"/>
            <a:ext cx="5087888" cy="1484784"/>
          </a:xfrm>
        </p:spPr>
        <p:txBody>
          <a:bodyPr>
            <a:noAutofit/>
          </a:bodyPr>
          <a:lstStyle/>
          <a:p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Unit </a:t>
            </a:r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10</a:t>
            </a:r>
            <a:endParaRPr lang="ar-KW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3863860"/>
            <a:ext cx="5231904" cy="3141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55" y="-7934"/>
            <a:ext cx="4226521" cy="3002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0" y="2994140"/>
            <a:ext cx="12192000" cy="8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86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29" y="-99391"/>
            <a:ext cx="12226529" cy="6957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3093" r="12518" b="77314"/>
          <a:stretch/>
        </p:blipFill>
        <p:spPr>
          <a:xfrm>
            <a:off x="1230757" y="332656"/>
            <a:ext cx="9455653" cy="1711023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274816" y="4077420"/>
            <a:ext cx="3420380" cy="1221589"/>
          </a:xfrm>
          <a:prstGeom prst="rect">
            <a:avLst/>
          </a:prstGeom>
          <a:solidFill>
            <a:srgbClr val="FFFF00">
              <a:alpha val="87451"/>
            </a:srgb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a few</a:t>
            </a:r>
            <a:endParaRPr lang="en-US" sz="72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230757" y="5482714"/>
            <a:ext cx="3785123" cy="1221589"/>
          </a:xfrm>
          <a:prstGeom prst="rect">
            <a:avLst/>
          </a:prstGeom>
          <a:solidFill>
            <a:srgbClr val="FFC000">
              <a:alpha val="87451"/>
            </a:srgb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a little</a:t>
            </a:r>
            <a:endParaRPr lang="en-US" sz="72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5388946" y="4437112"/>
            <a:ext cx="2952328" cy="1221589"/>
          </a:xfrm>
          <a:prstGeom prst="rect">
            <a:avLst/>
          </a:prstGeom>
          <a:solidFill>
            <a:srgbClr val="99FF99">
              <a:alpha val="87451"/>
            </a:srgb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many</a:t>
            </a:r>
            <a:endParaRPr lang="en-US" sz="72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8544272" y="5299009"/>
            <a:ext cx="3178201" cy="1221589"/>
          </a:xfrm>
          <a:prstGeom prst="rect">
            <a:avLst/>
          </a:prstGeom>
          <a:solidFill>
            <a:srgbClr val="00CCFF">
              <a:alpha val="87451"/>
            </a:srgb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much</a:t>
            </a:r>
            <a:endParaRPr lang="en-US" sz="72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7243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2674" t="4086" r="2382"/>
          <a:stretch/>
        </p:blipFill>
        <p:spPr>
          <a:xfrm>
            <a:off x="304800" y="138546"/>
            <a:ext cx="11596255" cy="671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89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9649" t="13056" r="8948" b="11515"/>
          <a:stretch/>
        </p:blipFill>
        <p:spPr>
          <a:xfrm>
            <a:off x="-254124" y="-265471"/>
            <a:ext cx="12446124" cy="712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57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--Countable and Uncountable nou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8404"/>
            <a:ext cx="12233671" cy="68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65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8" y="152399"/>
            <a:ext cx="12247418" cy="65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33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0" b="4850"/>
          <a:stretch/>
        </p:blipFill>
        <p:spPr>
          <a:xfrm>
            <a:off x="-1" y="116632"/>
            <a:ext cx="12222187" cy="6741368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35360" y="2060848"/>
            <a:ext cx="5373325" cy="101608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countable</a:t>
            </a:r>
            <a:endParaRPr lang="en-US" sz="66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6456040" y="2132856"/>
            <a:ext cx="5373325" cy="101608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uncountable</a:t>
            </a:r>
            <a:endParaRPr lang="en-US" sz="66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95350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b="444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60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91344" y="404664"/>
            <a:ext cx="1200065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368" y="5796"/>
            <a:ext cx="115932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many/ a few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+ a countable noun </a:t>
            </a:r>
            <a:endParaRPr lang="en-US" sz="4800" b="1" dirty="0" smtClean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endParaRPr lang="en-US" sz="4800" b="1" dirty="0" smtClean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There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are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 few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books about the history</a:t>
            </a:r>
          </a:p>
          <a:p>
            <a:pPr algn="l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of inventions in our school library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3226478"/>
            <a:ext cx="6456039" cy="3631522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24969" y="3467133"/>
            <a:ext cx="3420380" cy="1221589"/>
          </a:xfrm>
          <a:prstGeom prst="rect">
            <a:avLst/>
          </a:prstGeom>
          <a:solidFill>
            <a:srgbClr val="FFFF00">
              <a:alpha val="87451"/>
            </a:srgb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a few</a:t>
            </a:r>
            <a:endParaRPr lang="en-US" sz="72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70" y="3013414"/>
            <a:ext cx="28575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28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3" y="412954"/>
            <a:ext cx="11061291" cy="60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84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8" y="898086"/>
            <a:ext cx="10512154" cy="2205723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978795" y="4713669"/>
            <a:ext cx="10496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>
                <a:hlinkClick r:id="rId3"/>
              </a:rPr>
              <a:t>البوابة الكويتية لصعوبات التعلم (</a:t>
            </a:r>
            <a:r>
              <a:rPr lang="en-US" sz="3600">
                <a:hlinkClick r:id="rId3"/>
              </a:rPr>
              <a:t>redsoft.org)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8485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163651" y="1700012"/>
            <a:ext cx="71220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9600" i="1" u="sng" dirty="0" smtClean="0"/>
              <a:t>Grammar Check</a:t>
            </a:r>
            <a:endParaRPr lang="en-US" sz="9600" i="1" u="sng" dirty="0"/>
          </a:p>
        </p:txBody>
      </p:sp>
    </p:spTree>
    <p:extLst>
      <p:ext uri="{BB962C8B-B14F-4D97-AF65-F5344CB8AC3E}">
        <p14:creationId xmlns:p14="http://schemas.microsoft.com/office/powerpoint/2010/main" val="2434354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1241" y="565850"/>
            <a:ext cx="11706896" cy="56733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 the correct answer from a, b, c, &amp; d: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 There are...................... car parks in the center of city, we need to have more.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a) much                  b) a little                 c) many               d) a few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 I need ............................sugar in my tea.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a) much                  b) a little                 c) many               d) a few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9559635" y="3402524"/>
            <a:ext cx="2022764" cy="92825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شكل بيضاوي 4"/>
          <p:cNvSpPr/>
          <p:nvPr/>
        </p:nvSpPr>
        <p:spPr>
          <a:xfrm>
            <a:off x="3380508" y="5310943"/>
            <a:ext cx="2022764" cy="92825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84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51241" y="565850"/>
            <a:ext cx="11706896" cy="56733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 the correct answer from a, b, c, &amp; d: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 Hurry up! We only have ....................... time before the coach leaves.</a:t>
            </a: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a) much                   b) a little                 c) many             d) a few</a:t>
            </a: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There are ...................... shops near the university.</a:t>
            </a: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a) much                   b) a little                  c) many            d) a few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3449780" y="3305542"/>
            <a:ext cx="2022764" cy="92825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شكل بيضاوي 5"/>
          <p:cNvSpPr/>
          <p:nvPr/>
        </p:nvSpPr>
        <p:spPr>
          <a:xfrm>
            <a:off x="9476508" y="5310943"/>
            <a:ext cx="2022764" cy="92825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35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51241" y="565850"/>
            <a:ext cx="11706896" cy="48115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 the correct answer from a, b, c, &amp; d: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It's very quiet. There aren't …………………… people here today.</a:t>
            </a: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a) much                   b) a little                 c) many             d) a </a:t>
            </a: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few</a:t>
            </a: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isn't very popular. He has ....................... friends</a:t>
            </a: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a) much                   b) a little                 c) many            d) a </a:t>
            </a: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few</a:t>
            </a:r>
            <a:endParaRPr lang="en-US" sz="2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6733308" y="2585105"/>
            <a:ext cx="2022764" cy="92825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شكل بيضاوي 6"/>
          <p:cNvSpPr/>
          <p:nvPr/>
        </p:nvSpPr>
        <p:spPr>
          <a:xfrm>
            <a:off x="9407235" y="4449169"/>
            <a:ext cx="2022764" cy="92825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04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599"/>
            <a:ext cx="12192001" cy="68725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1384" y="188640"/>
            <a:ext cx="10657183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Watch the video, and then do the exercise below.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2565"/>
          <a:stretch/>
        </p:blipFill>
        <p:spPr>
          <a:xfrm>
            <a:off x="1091443" y="2115793"/>
            <a:ext cx="9577063" cy="3501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23" y="824999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9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2188" y="70779"/>
            <a:ext cx="12179812" cy="5616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476672"/>
            <a:ext cx="2952328" cy="986077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263352" y="5650094"/>
            <a:ext cx="11665296" cy="853270"/>
          </a:xfrm>
          <a:prstGeom prst="rect">
            <a:avLst/>
          </a:prstGeom>
          <a:solidFill>
            <a:srgbClr val="FF99CC">
              <a:alpha val="87451"/>
            </a:srgb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a few = countable             a little = uncountable</a:t>
            </a:r>
            <a:endParaRPr lang="en-US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78123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7"/>
          <a:stretch/>
        </p:blipFill>
        <p:spPr>
          <a:xfrm>
            <a:off x="5186117" y="0"/>
            <a:ext cx="698477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7033" y="2551837"/>
            <a:ext cx="41593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Check your answers!</a:t>
            </a:r>
            <a:endParaRPr lang="en-US" sz="5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25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9376" y="195898"/>
            <a:ext cx="1080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a. Fill in the table with words from the list:</a:t>
            </a:r>
            <a:endParaRPr lang="ar-KW" sz="40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88490"/>
            <a:ext cx="12192000" cy="1446550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Garamond" panose="02020404030301010803" pitchFamily="18" charset="0"/>
              </a:rPr>
              <a:t>  kilos </a:t>
            </a:r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Garamond" panose="02020404030301010803" pitchFamily="18" charset="0"/>
              </a:rPr>
              <a:t>– butter – shoes – money – months – photos – sand – milk – rice – dinars</a:t>
            </a:r>
            <a:endParaRPr lang="ar-KW" sz="4400" b="1" dirty="0">
              <a:ln>
                <a:solidFill>
                  <a:schemeClr val="bg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19336" y="2719746"/>
            <a:ext cx="2376264" cy="853270"/>
          </a:xfrm>
          <a:prstGeom prst="rect">
            <a:avLst/>
          </a:prstGeom>
          <a:solidFill>
            <a:srgbClr val="FF99CC">
              <a:alpha val="87451"/>
            </a:srgb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a few</a:t>
            </a:r>
            <a:endParaRPr lang="en-US" sz="54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14857" y="4803507"/>
            <a:ext cx="2376264" cy="884949"/>
          </a:xfrm>
          <a:prstGeom prst="rect">
            <a:avLst/>
          </a:prstGeom>
          <a:solidFill>
            <a:srgbClr val="FF99CC">
              <a:alpha val="87451"/>
            </a:srgb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a little</a:t>
            </a:r>
            <a:endParaRPr lang="en-US" sz="54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711624" y="2721831"/>
            <a:ext cx="2016224" cy="851185"/>
          </a:xfrm>
          <a:prstGeom prst="rect">
            <a:avLst/>
          </a:prstGeom>
          <a:solidFill>
            <a:schemeClr val="bg1">
              <a:alpha val="87451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latin typeface="Garamond" panose="02020404030301010803" pitchFamily="18" charset="0"/>
                <a:cs typeface="BrowalliaUPC" panose="020B0604020202020204" pitchFamily="34" charset="-34"/>
              </a:rPr>
              <a:t>kilos</a:t>
            </a:r>
            <a:endParaRPr lang="en-US" sz="4800" b="1" dirty="0">
              <a:ln w="28575">
                <a:solidFill>
                  <a:schemeClr val="tx1"/>
                </a:solidFill>
              </a:ln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711624" y="4803507"/>
            <a:ext cx="2016224" cy="884949"/>
          </a:xfrm>
          <a:prstGeom prst="rect">
            <a:avLst/>
          </a:prstGeom>
          <a:solidFill>
            <a:schemeClr val="bg1">
              <a:alpha val="87451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latin typeface="Garamond" panose="02020404030301010803" pitchFamily="18" charset="0"/>
                <a:cs typeface="BrowalliaUPC" panose="020B0604020202020204" pitchFamily="34" charset="-34"/>
              </a:rPr>
              <a:t>rice</a:t>
            </a:r>
            <a:endParaRPr lang="en-US" sz="4800" b="1" dirty="0">
              <a:ln w="28575">
                <a:solidFill>
                  <a:schemeClr val="tx1"/>
                </a:solidFill>
              </a:ln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869396" y="2742902"/>
            <a:ext cx="2016224" cy="851185"/>
          </a:xfrm>
          <a:prstGeom prst="rect">
            <a:avLst/>
          </a:prstGeom>
          <a:solidFill>
            <a:schemeClr val="bg1">
              <a:alpha val="87451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shoes</a:t>
            </a:r>
            <a:endParaRPr lang="en-US" sz="48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7057752" y="2742902"/>
            <a:ext cx="2422624" cy="851185"/>
          </a:xfrm>
          <a:prstGeom prst="rect">
            <a:avLst/>
          </a:prstGeom>
          <a:solidFill>
            <a:schemeClr val="bg1">
              <a:alpha val="87451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months</a:t>
            </a:r>
            <a:endParaRPr lang="en-US" sz="48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9652508" y="2742604"/>
            <a:ext cx="2132124" cy="851185"/>
          </a:xfrm>
          <a:prstGeom prst="rect">
            <a:avLst/>
          </a:prstGeom>
          <a:solidFill>
            <a:schemeClr val="bg1">
              <a:alpha val="87451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photos</a:t>
            </a:r>
            <a:endParaRPr lang="en-US" sz="48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711624" y="3687483"/>
            <a:ext cx="2016224" cy="851185"/>
          </a:xfrm>
          <a:prstGeom prst="rect">
            <a:avLst/>
          </a:prstGeom>
          <a:solidFill>
            <a:schemeClr val="bg1">
              <a:alpha val="87451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dinars</a:t>
            </a:r>
            <a:endParaRPr lang="en-US" sz="48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4884688" y="4837271"/>
            <a:ext cx="2016224" cy="851185"/>
          </a:xfrm>
          <a:prstGeom prst="rect">
            <a:avLst/>
          </a:prstGeom>
          <a:solidFill>
            <a:schemeClr val="bg1">
              <a:alpha val="87451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butter</a:t>
            </a:r>
            <a:endParaRPr lang="en-US" sz="48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2711624" y="5877272"/>
            <a:ext cx="2016224" cy="851185"/>
          </a:xfrm>
          <a:prstGeom prst="rect">
            <a:avLst/>
          </a:prstGeom>
          <a:solidFill>
            <a:schemeClr val="bg1">
              <a:alpha val="87451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milk</a:t>
            </a:r>
            <a:endParaRPr lang="en-US" sz="48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7079079" y="4837270"/>
            <a:ext cx="2016224" cy="851185"/>
          </a:xfrm>
          <a:prstGeom prst="rect">
            <a:avLst/>
          </a:prstGeom>
          <a:solidFill>
            <a:schemeClr val="bg1">
              <a:alpha val="87451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money</a:t>
            </a:r>
            <a:endParaRPr lang="en-US" sz="48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9315806" y="4837270"/>
            <a:ext cx="2016224" cy="851185"/>
          </a:xfrm>
          <a:prstGeom prst="rect">
            <a:avLst/>
          </a:prstGeom>
          <a:solidFill>
            <a:schemeClr val="bg1">
              <a:alpha val="87451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BrowalliaUPC" panose="020B0604020202020204" pitchFamily="34" charset="-34"/>
              </a:rPr>
              <a:t>sand</a:t>
            </a:r>
            <a:endParaRPr lang="en-US" sz="48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4588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-96687" y="0"/>
            <a:ext cx="583264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0"/>
            <a:ext cx="645604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40016" y="764704"/>
            <a:ext cx="5106717" cy="1627757"/>
          </a:xfrm>
          <a:prstGeom prst="rect">
            <a:avLst/>
          </a:prstGeom>
          <a:solidFill>
            <a:srgbClr val="000000">
              <a:alpha val="56863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Vijaya" panose="020B0604020202020204" pitchFamily="34" charset="0"/>
              </a:rPr>
              <a:t>Student’s Book</a:t>
            </a:r>
          </a:p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Vijaya" panose="020B0604020202020204" pitchFamily="34" charset="0"/>
              </a:rPr>
              <a:t>Page 80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925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836712"/>
            <a:ext cx="12228608" cy="4248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86333"/>
            <a:ext cx="2774082" cy="9246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877147"/>
            <a:ext cx="191683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89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29"/>
          <a:stretch/>
        </p:blipFill>
        <p:spPr>
          <a:xfrm>
            <a:off x="0" y="0"/>
            <a:ext cx="1225152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412776"/>
            <a:ext cx="109728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Check your answers.</a:t>
            </a:r>
            <a:endParaRPr lang="ar-KW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19449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360" y="19472"/>
            <a:ext cx="1166529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265AFF"/>
                </a:solidFill>
                <a:latin typeface="Garamond" panose="02020404030301010803" pitchFamily="18" charset="0"/>
              </a:rPr>
              <a:t>b. Complete the following sentences with </a:t>
            </a:r>
            <a:endParaRPr lang="en-US" sz="3600" b="1" dirty="0" smtClean="0">
              <a:ln>
                <a:solidFill>
                  <a:sysClr val="windowText" lastClr="000000"/>
                </a:solidFill>
              </a:ln>
              <a:solidFill>
                <a:srgbClr val="265AFF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  <a:latin typeface="Garamond" panose="02020404030301010803" pitchFamily="18" charset="0"/>
              </a:rPr>
              <a:t>a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  <a:latin typeface="Garamond" panose="02020404030301010803" pitchFamily="18" charset="0"/>
              </a:rPr>
              <a:t>few / a little / much / many:</a:t>
            </a:r>
          </a:p>
          <a:p>
            <a:pPr algn="l"/>
            <a:endParaRPr lang="en-US" sz="3600" b="1" dirty="0" smtClean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1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 I haven’t got 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…………….........…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time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, we’ll have to talk fast.</a:t>
            </a:r>
          </a:p>
          <a:p>
            <a:pPr algn="l"/>
            <a:endParaRPr lang="en-US" sz="3600" b="1" dirty="0" smtClean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2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 There will be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…………….........…………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rain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this week.</a:t>
            </a:r>
          </a:p>
          <a:p>
            <a:pPr algn="l"/>
            <a:endParaRPr lang="en-US" sz="3600" b="1" dirty="0" smtClean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3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 I have 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…………….........…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close friends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 It’s hard to find a true friend.</a:t>
            </a:r>
          </a:p>
          <a:p>
            <a:pPr algn="l"/>
            <a:endParaRPr lang="en-US" sz="3600" b="1" dirty="0" smtClean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4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 There aren’t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…………….....…………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extra chairs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in our classroom, we need more.</a:t>
            </a:r>
            <a:endParaRPr lang="ar-KW" sz="3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3712" y="1484784"/>
            <a:ext cx="3240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much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47728" y="2574830"/>
            <a:ext cx="3240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 little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7608" y="3706782"/>
            <a:ext cx="3240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 few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1568" y="5373216"/>
            <a:ext cx="3240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many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04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Closure</a:t>
            </a:r>
            <a:endParaRPr lang="ar-KW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44588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02" y="0"/>
            <a:ext cx="1239049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570186"/>
          </a:xfrm>
          <a:solidFill>
            <a:srgbClr val="002060">
              <a:alpha val="83137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Watch the video, and then choose 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the correct 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quantifiers:</a:t>
            </a:r>
            <a:endParaRPr lang="ar-KW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181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Basic Quantifiers MANY, MUCH, FEW &amp; LITTLE‬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23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39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762"/>
            <a:ext cx="12192000" cy="20319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9336" y="673551"/>
            <a:ext cx="11953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much – a little</a:t>
            </a:r>
            <a:endParaRPr lang="ar-KW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336" y="3702336"/>
            <a:ext cx="112145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1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. I spend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……………………….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time reading novels.</a:t>
            </a:r>
            <a:endParaRPr lang="ar-KW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5946" y="3640780"/>
            <a:ext cx="3240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much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336" y="4765439"/>
            <a:ext cx="119533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2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. There wasn’t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……….…………….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traffic this morning.</a:t>
            </a:r>
            <a:endParaRPr lang="ar-KW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06428" y="4734661"/>
            <a:ext cx="3240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much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25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762"/>
            <a:ext cx="12192000" cy="20319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9336" y="673551"/>
            <a:ext cx="11953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much – many – a little – a few</a:t>
            </a:r>
            <a:endParaRPr lang="ar-KW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336" y="2639233"/>
            <a:ext cx="116652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3. There is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………………………..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butter in the fridge.</a:t>
            </a:r>
            <a:endParaRPr lang="ar-KW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7648" y="2565890"/>
            <a:ext cx="2304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 little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336" y="4179215"/>
            <a:ext cx="119533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4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. I didn’t eat much. Just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…………….…………….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.</a:t>
            </a:r>
            <a:endParaRPr lang="ar-KW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9336" y="5534880"/>
            <a:ext cx="114731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5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. How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…………….…………….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Money do you have?</a:t>
            </a:r>
            <a:endParaRPr lang="ar-KW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92416" y="3909767"/>
            <a:ext cx="3240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 little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451" y="5328142"/>
            <a:ext cx="22682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much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4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91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320824" y="2924944"/>
            <a:ext cx="10441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Thank you </a:t>
            </a:r>
            <a:endParaRPr lang="ar-KW" sz="8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343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584771" y="3244334"/>
            <a:ext cx="1022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Pinterest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1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96983"/>
            <a:ext cx="11111345" cy="67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5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87" y="1277020"/>
            <a:ext cx="9620053" cy="450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93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8"/>
          <a:stretch/>
        </p:blipFill>
        <p:spPr>
          <a:xfrm>
            <a:off x="-1" y="10966"/>
            <a:ext cx="12192001" cy="684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762"/>
            <a:ext cx="12192000" cy="20319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9336" y="673551"/>
            <a:ext cx="11953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</a:t>
            </a:r>
            <a:r>
              <a:rPr lang="en-US" sz="6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many – a few</a:t>
            </a:r>
            <a:endParaRPr lang="ar-KW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336" y="2639233"/>
            <a:ext cx="116652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1. There are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………………………..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students in the library.</a:t>
            </a:r>
            <a:endParaRPr lang="ar-KW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3712" y="2565890"/>
            <a:ext cx="2304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many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411" y="4111690"/>
            <a:ext cx="114731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2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. I bought some milk and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…………….…………….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apples.</a:t>
            </a:r>
            <a:endParaRPr lang="ar-KW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71215" y="3910477"/>
            <a:ext cx="3240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 few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Rectangle 5"/>
          <p:cNvSpPr/>
          <p:nvPr/>
        </p:nvSpPr>
        <p:spPr>
          <a:xfrm>
            <a:off x="119336" y="5584147"/>
            <a:ext cx="11449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3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. The basket is full of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……………………….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cupcakes.</a:t>
            </a:r>
            <a:endParaRPr lang="ar-KW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ectangle 6"/>
          <p:cNvSpPr/>
          <p:nvPr/>
        </p:nvSpPr>
        <p:spPr>
          <a:xfrm>
            <a:off x="5951983" y="5282719"/>
            <a:ext cx="2304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many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38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3" y="412954"/>
            <a:ext cx="11061291" cy="60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82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7" ma:contentTypeDescription="إنشاء مستند جديد." ma:contentTypeScope="" ma:versionID="138c6f354939f2466b6b1be35945d05a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cc952cb443f28622e65dd77e5507aecb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1854C2-7043-40F5-8238-EC7E4851F5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D2CA7A-3F1A-45A8-A4F8-71641B7F72BB}">
  <ds:schemaRefs>
    <ds:schemaRef ds:uri="c254ae3f-3131-48d8-b26b-ed44294e533b"/>
    <ds:schemaRef ds:uri="http://www.w3.org/XML/1998/namespace"/>
    <ds:schemaRef ds:uri="http://schemas.microsoft.com/office/2006/metadata/properties"/>
    <ds:schemaRef ds:uri="http://purl.org/dc/dcmitype/"/>
    <ds:schemaRef ds:uri="http://purl.org/dc/elements/1.1/"/>
    <ds:schemaRef ds:uri="b97b0aa8-1781-4c54-a774-0e389bbc79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930ED1C-FC13-472F-A448-0CF0104D66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1879</TotalTime>
  <Words>533</Words>
  <Application>Microsoft Office PowerPoint</Application>
  <PresentationFormat>شاشة عريضة</PresentationFormat>
  <Paragraphs>86</Paragraphs>
  <Slides>37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47" baseType="lpstr">
      <vt:lpstr>Aharoni</vt:lpstr>
      <vt:lpstr>Arial</vt:lpstr>
      <vt:lpstr>BrowalliaUPC</vt:lpstr>
      <vt:lpstr>Calibri</vt:lpstr>
      <vt:lpstr>Calibri Light</vt:lpstr>
      <vt:lpstr>Century Gothic</vt:lpstr>
      <vt:lpstr>Garamond</vt:lpstr>
      <vt:lpstr>Times New Roman</vt:lpstr>
      <vt:lpstr>Vijaya</vt:lpstr>
      <vt:lpstr>Office Theme</vt:lpstr>
      <vt:lpstr>Unit 10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Check your answers.</vt:lpstr>
      <vt:lpstr>عرض تقديمي في PowerPoint</vt:lpstr>
      <vt:lpstr>Closure</vt:lpstr>
      <vt:lpstr>Watch the video, and then choose the correct quantifiers: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غزيل عامر سعود المرى</cp:lastModifiedBy>
  <cp:revision>148</cp:revision>
  <cp:lastPrinted>2024-03-28T07:16:59Z</cp:lastPrinted>
  <dcterms:created xsi:type="dcterms:W3CDTF">2018-12-09T00:50:14Z</dcterms:created>
  <dcterms:modified xsi:type="dcterms:W3CDTF">2024-03-28T07:31:52Z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